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5143500" cx="9144000"/>
  <p:notesSz cx="6858000" cy="9144000"/>
  <p:embeddedFontLst>
    <p:embeddedFont>
      <p:font typeface="Play"/>
      <p:regular r:id="rId23"/>
      <p:bold r:id="rId24"/>
    </p:embeddedFont>
    <p:embeddedFont>
      <p:font typeface="Lato"/>
      <p:regular r:id="rId25"/>
      <p:bold r:id="rId26"/>
      <p:italic r:id="rId27"/>
      <p:boldItalic r:id="rId28"/>
    </p:embeddedFont>
    <p:embeddedFont>
      <p:font typeface="Montserrat"/>
      <p:regular r:id="rId29"/>
      <p:bold r:id="rId30"/>
      <p:italic r:id="rId31"/>
      <p:boldItalic r:id="rId32"/>
    </p:embeddedFont>
    <p:embeddedFont>
      <p:font typeface="Righteous"/>
      <p:regular r:id="rId33"/>
    </p:embeddedFont>
    <p:embeddedFont>
      <p:font typeface="Gill Sans"/>
      <p:regular r:id="rId34"/>
      <p:bold r:id="rId35"/>
    </p:embeddedFont>
    <p:embeddedFont>
      <p:font typeface="Alfa Slab One"/>
      <p:regular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font" Target="fonts/Play-bold.fntdata"/><Relationship Id="rId23" Type="http://schemas.openxmlformats.org/officeDocument/2006/relationships/font" Target="fonts/Play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Lato-bold.fntdata"/><Relationship Id="rId25" Type="http://schemas.openxmlformats.org/officeDocument/2006/relationships/font" Target="fonts/Lato-regular.fntdata"/><Relationship Id="rId28" Type="http://schemas.openxmlformats.org/officeDocument/2006/relationships/font" Target="fonts/Lato-boldItalic.fntdata"/><Relationship Id="rId27" Type="http://schemas.openxmlformats.org/officeDocument/2006/relationships/font" Target="fonts/La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font" Target="fonts/Montserrat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Montserrat-italic.fntdata"/><Relationship Id="rId30" Type="http://schemas.openxmlformats.org/officeDocument/2006/relationships/font" Target="fonts/Montserrat-bold.fntdata"/><Relationship Id="rId11" Type="http://schemas.openxmlformats.org/officeDocument/2006/relationships/slide" Target="slides/slide7.xml"/><Relationship Id="rId33" Type="http://schemas.openxmlformats.org/officeDocument/2006/relationships/font" Target="fonts/Righteous-regular.fntdata"/><Relationship Id="rId10" Type="http://schemas.openxmlformats.org/officeDocument/2006/relationships/slide" Target="slides/slide6.xml"/><Relationship Id="rId32" Type="http://schemas.openxmlformats.org/officeDocument/2006/relationships/font" Target="fonts/Montserrat-boldItalic.fntdata"/><Relationship Id="rId13" Type="http://schemas.openxmlformats.org/officeDocument/2006/relationships/slide" Target="slides/slide9.xml"/><Relationship Id="rId35" Type="http://schemas.openxmlformats.org/officeDocument/2006/relationships/font" Target="fonts/GillSans-bold.fntdata"/><Relationship Id="rId12" Type="http://schemas.openxmlformats.org/officeDocument/2006/relationships/slide" Target="slides/slide8.xml"/><Relationship Id="rId34" Type="http://schemas.openxmlformats.org/officeDocument/2006/relationships/font" Target="fonts/GillSans-regular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AlfaSlabOne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359785d74_0_29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359785d74_0_2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2359785d74_0_3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2359785d74_0_3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2359785d74_0_36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2359785d74_0_36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24cdb82583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24cdb82583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c69bd01f9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c69bd01f9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359785d74_0_47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359785d74_0_47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2359785d74_0_50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2359785d74_0_50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59785d74_0_5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59785d74_0_5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4cdb82583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4cdb82583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359785d74_0_5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359785d74_0_5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359785d74_0_8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359785d74_0_8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359785d74_0_1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359785d74_0_1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59785d74_0_17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59785d74_0_17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359785d74_0_18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359785d74_0_18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359785d74_0_2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2359785d74_0_2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359785d74_0_2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2359785d74_0_2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359785d74_0_25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2359785d74_0_25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">
  <p:cSld name="AUTOLAYOUT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AUTOLAYOUT_2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800">
                <a:solidFill>
                  <a:srgbClr val="212121"/>
                </a:solidFill>
              </a:defRPr>
            </a:lvl9pPr>
          </a:lstStyle>
          <a:p/>
        </p:txBody>
      </p:sp>
      <p:sp>
        <p:nvSpPr>
          <p:cNvPr id="58" name="Google Shape;58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AUTOLAYOUT_7">
    <p:bg>
      <p:bgPr>
        <a:solidFill>
          <a:srgbClr val="FFFFFF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62" name="Google Shape;62;p15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b="1"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3" name="Google Shape;63;p15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Char char="○"/>
              <a:defRPr sz="1400">
                <a:solidFill>
                  <a:srgbClr val="FFFFFF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Char char="■"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4">
  <p:cSld name="AUTOLAYOUT_13">
    <p:bg>
      <p:bgPr>
        <a:solidFill>
          <a:srgbClr val="FFFFFF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6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6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9" name="Google Shape;69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AUTOLAYOUT_15">
    <p:bg>
      <p:bgPr>
        <a:solidFill>
          <a:srgbClr val="FFFFFF"/>
        </a:solidFill>
      </p:bgPr>
    </p:bg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7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 b="1" sz="3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3" name="Google Shape;73;p17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Google Shape;74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">
  <p:cSld name="AUTOLAYOUT_20">
    <p:bg>
      <p:bgPr>
        <a:solidFill>
          <a:srgbClr val="FFFFFF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8"/>
          <p:cNvSpPr txBox="1"/>
          <p:nvPr>
            <p:ph type="ctrTitle"/>
          </p:nvPr>
        </p:nvSpPr>
        <p:spPr>
          <a:xfrm>
            <a:off x="1837575" y="1251525"/>
            <a:ext cx="5445900" cy="2640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b="1" sz="4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8" name="Google Shape;7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7">
  <p:cSld name="AUTOLAYOUT_22">
    <p:bg>
      <p:bgPr>
        <a:solidFill>
          <a:srgbClr val="FFFFFF"/>
        </a:solid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9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82" name="Google Shape;82;p19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9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9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9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9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7" name="Google Shape;87;p19"/>
          <p:cNvSpPr txBox="1"/>
          <p:nvPr>
            <p:ph hasCustomPrompt="1"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9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9" name="Google Shape;89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8">
  <p:cSld name="AUTOLAYOUT_30">
    <p:bg>
      <p:bgPr>
        <a:solidFill>
          <a:srgbClr val="FFFFFF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0"/>
          <p:cNvSpPr/>
          <p:nvPr/>
        </p:nvSpPr>
        <p:spPr>
          <a:xfrm>
            <a:off x="188400" y="188400"/>
            <a:ext cx="8767200" cy="4766700"/>
          </a:xfrm>
          <a:prstGeom prst="rect">
            <a:avLst/>
          </a:prstGeom>
          <a:solidFill>
            <a:srgbClr val="4285F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20"/>
          <p:cNvSpPr/>
          <p:nvPr/>
        </p:nvSpPr>
        <p:spPr>
          <a:xfrm>
            <a:off x="282600" y="282600"/>
            <a:ext cx="8578800" cy="457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4" name="Google Shape;94;p20"/>
          <p:cNvCxnSpPr/>
          <p:nvPr/>
        </p:nvCxnSpPr>
        <p:spPr>
          <a:xfrm>
            <a:off x="8438400" y="536225"/>
            <a:ext cx="4230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95" name="Google Shape;95;p20"/>
          <p:cNvSpPr txBox="1"/>
          <p:nvPr>
            <p:ph type="title"/>
          </p:nvPr>
        </p:nvSpPr>
        <p:spPr>
          <a:xfrm>
            <a:off x="3181650" y="1200650"/>
            <a:ext cx="4039200" cy="13881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2400">
                <a:solidFill>
                  <a:srgbClr val="4285F4"/>
                </a:solidFill>
              </a:defRPr>
            </a:lvl9pPr>
          </a:lstStyle>
          <a:p/>
        </p:txBody>
      </p:sp>
      <p:sp>
        <p:nvSpPr>
          <p:cNvPr id="96" name="Google Shape;96;p20"/>
          <p:cNvSpPr txBox="1"/>
          <p:nvPr>
            <p:ph idx="1" type="body"/>
          </p:nvPr>
        </p:nvSpPr>
        <p:spPr>
          <a:xfrm>
            <a:off x="3144300" y="2595300"/>
            <a:ext cx="5297700" cy="1088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7" name="Google Shape;97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9">
  <p:cSld name="AUTOLAYOUT_33">
    <p:bg>
      <p:bgPr>
        <a:solidFill>
          <a:srgbClr val="FFFFFF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21"/>
          <p:cNvSpPr/>
          <p:nvPr/>
        </p:nvSpPr>
        <p:spPr>
          <a:xfrm>
            <a:off x="2705800" y="0"/>
            <a:ext cx="6438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21"/>
          <p:cNvSpPr txBox="1"/>
          <p:nvPr>
            <p:ph hasCustomPrompt="1"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>
                <a:solidFill>
                  <a:srgbClr val="4285F4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2" name="Google Shape;102;p21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3" name="Google Shape;103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0">
  <p:cSld name="AUTOLAYOUT_35">
    <p:bg>
      <p:bgPr>
        <a:solidFill>
          <a:srgbClr val="FFFFFF"/>
        </a:solidFill>
      </p:bgPr>
    </p:bg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22"/>
          <p:cNvSpPr txBox="1"/>
          <p:nvPr>
            <p:ph hasCustomPrompt="1"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b="1" sz="2100">
                <a:solidFill>
                  <a:srgbClr val="000000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22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400">
                <a:solidFill>
                  <a:srgbClr val="000000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 sz="1200">
                <a:solidFill>
                  <a:srgbClr val="000000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 sz="1200">
                <a:solidFill>
                  <a:srgbClr val="000000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8" name="Google Shape;10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6">
  <p:cSld name="AUTOLAYOUT_38">
    <p:bg>
      <p:bgPr>
        <a:solidFill>
          <a:srgbClr val="FFFFFF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3"/>
          <p:cNvSpPr txBox="1"/>
          <p:nvPr>
            <p:ph idx="1" type="body"/>
          </p:nvPr>
        </p:nvSpPr>
        <p:spPr>
          <a:xfrm>
            <a:off x="3706450" y="2710350"/>
            <a:ext cx="3232800" cy="2157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 sz="1400"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2" name="Google Shape;11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2">
  <p:cSld name="AUTOLAYOUT_42">
    <p:bg>
      <p:bgPr>
        <a:solidFill>
          <a:srgbClr val="FFFFFF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5" name="Google Shape;115;p24"/>
          <p:cNvCxnSpPr/>
          <p:nvPr/>
        </p:nvCxnSpPr>
        <p:spPr>
          <a:xfrm>
            <a:off x="3334775" y="635225"/>
            <a:ext cx="282900" cy="0"/>
          </a:xfrm>
          <a:prstGeom prst="straightConnector1">
            <a:avLst/>
          </a:prstGeom>
          <a:noFill/>
          <a:ln cap="flat" cmpd="sng" w="19050">
            <a:solidFill>
              <a:srgbClr val="FFCA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6" name="Google Shape;116;p24"/>
          <p:cNvCxnSpPr/>
          <p:nvPr/>
        </p:nvCxnSpPr>
        <p:spPr>
          <a:xfrm>
            <a:off x="6258200" y="635225"/>
            <a:ext cx="282900" cy="0"/>
          </a:xfrm>
          <a:prstGeom prst="straightConnector1">
            <a:avLst/>
          </a:prstGeom>
          <a:noFill/>
          <a:ln cap="flat" cmpd="sng" w="19050">
            <a:solidFill>
              <a:srgbClr val="FFCA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7" name="Google Shape;117;p24"/>
          <p:cNvSpPr txBox="1"/>
          <p:nvPr>
            <p:ph type="title"/>
          </p:nvPr>
        </p:nvSpPr>
        <p:spPr>
          <a:xfrm>
            <a:off x="305500" y="477800"/>
            <a:ext cx="2668200" cy="418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sz="2400">
                <a:solidFill>
                  <a:srgbClr val="FFCA28"/>
                </a:solidFill>
              </a:defRPr>
            </a:lvl9pPr>
          </a:lstStyle>
          <a:p/>
        </p:txBody>
      </p:sp>
      <p:sp>
        <p:nvSpPr>
          <p:cNvPr id="118" name="Google Shape;118;p24"/>
          <p:cNvSpPr txBox="1"/>
          <p:nvPr>
            <p:ph idx="1" type="body"/>
          </p:nvPr>
        </p:nvSpPr>
        <p:spPr>
          <a:xfrm>
            <a:off x="3237900" y="751250"/>
            <a:ext cx="2668200" cy="390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9" name="Google Shape;119;p24"/>
          <p:cNvSpPr txBox="1"/>
          <p:nvPr>
            <p:ph idx="2" type="body"/>
          </p:nvPr>
        </p:nvSpPr>
        <p:spPr>
          <a:xfrm>
            <a:off x="6170300" y="751250"/>
            <a:ext cx="2668200" cy="390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0" name="Google Shape;12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3">
  <p:cSld name="AUTOLAYOUT_46">
    <p:bg>
      <p:bgPr>
        <a:solidFill>
          <a:srgbClr val="FFFFFF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5"/>
          <p:cNvSpPr txBox="1"/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24" name="Google Shape;124;p25"/>
          <p:cNvSpPr txBox="1"/>
          <p:nvPr>
            <p:ph idx="1" type="body"/>
          </p:nvPr>
        </p:nvSpPr>
        <p:spPr>
          <a:xfrm>
            <a:off x="3529200" y="2540500"/>
            <a:ext cx="1734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5" name="Google Shape;125;p25"/>
          <p:cNvSpPr txBox="1"/>
          <p:nvPr>
            <p:ph idx="2" type="body"/>
          </p:nvPr>
        </p:nvSpPr>
        <p:spPr>
          <a:xfrm>
            <a:off x="5313025" y="2540500"/>
            <a:ext cx="1734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6" name="Google Shape;126;p25"/>
          <p:cNvSpPr txBox="1"/>
          <p:nvPr>
            <p:ph idx="3" type="body"/>
          </p:nvPr>
        </p:nvSpPr>
        <p:spPr>
          <a:xfrm>
            <a:off x="7096850" y="2540500"/>
            <a:ext cx="1734300" cy="2036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27" name="Google Shape;12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4">
  <p:cSld name="AUTOLAYOUT_50">
    <p:bg>
      <p:bgPr>
        <a:solidFill>
          <a:srgbClr val="FFFFFF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6"/>
          <p:cNvSpPr/>
          <p:nvPr/>
        </p:nvSpPr>
        <p:spPr>
          <a:xfrm>
            <a:off x="2316574" y="3364649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26"/>
          <p:cNvSpPr/>
          <p:nvPr/>
        </p:nvSpPr>
        <p:spPr>
          <a:xfrm>
            <a:off x="6118424" y="1414824"/>
            <a:ext cx="1632000" cy="1632000"/>
          </a:xfrm>
          <a:prstGeom prst="ellipse">
            <a:avLst/>
          </a:prstGeom>
          <a:noFill/>
          <a:ln cap="flat" cmpd="sng" w="19050">
            <a:solidFill>
              <a:srgbClr val="4285F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26"/>
          <p:cNvSpPr/>
          <p:nvPr/>
        </p:nvSpPr>
        <p:spPr>
          <a:xfrm>
            <a:off x="7500225" y="4086700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6"/>
          <p:cNvSpPr/>
          <p:nvPr/>
        </p:nvSpPr>
        <p:spPr>
          <a:xfrm>
            <a:off x="794188" y="1494263"/>
            <a:ext cx="831300" cy="831300"/>
          </a:xfrm>
          <a:prstGeom prst="ellipse">
            <a:avLst/>
          </a:prstGeom>
          <a:noFill/>
          <a:ln cap="flat" cmpd="sng" w="19050">
            <a:solidFill>
              <a:srgbClr val="DB44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6"/>
          <p:cNvSpPr/>
          <p:nvPr/>
        </p:nvSpPr>
        <p:spPr>
          <a:xfrm>
            <a:off x="1080300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6"/>
          <p:cNvSpPr/>
          <p:nvPr/>
        </p:nvSpPr>
        <p:spPr>
          <a:xfrm>
            <a:off x="4611275" y="1677414"/>
            <a:ext cx="3452400" cy="302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9D9D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8" name="Google Shape;138;p26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66666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1">
  <p:cSld name="AUTOLAYOUT_51">
    <p:bg>
      <p:bgPr>
        <a:solidFill>
          <a:srgbClr val="FFFFFF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42" name="Google Shape;142;p27"/>
          <p:cNvCxnSpPr/>
          <p:nvPr/>
        </p:nvCxnSpPr>
        <p:spPr>
          <a:xfrm>
            <a:off x="3334775" y="635225"/>
            <a:ext cx="282900" cy="0"/>
          </a:xfrm>
          <a:prstGeom prst="straightConnector1">
            <a:avLst/>
          </a:prstGeom>
          <a:noFill/>
          <a:ln cap="flat" cmpd="sng" w="19050">
            <a:solidFill>
              <a:srgbClr val="FFCA28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43" name="Google Shape;143;p27"/>
          <p:cNvCxnSpPr/>
          <p:nvPr/>
        </p:nvCxnSpPr>
        <p:spPr>
          <a:xfrm>
            <a:off x="6258200" y="635225"/>
            <a:ext cx="282900" cy="0"/>
          </a:xfrm>
          <a:prstGeom prst="straightConnector1">
            <a:avLst/>
          </a:prstGeom>
          <a:noFill/>
          <a:ln cap="flat" cmpd="sng" w="19050">
            <a:solidFill>
              <a:srgbClr val="FFCA28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44" name="Google Shape;144;p27"/>
          <p:cNvSpPr txBox="1"/>
          <p:nvPr>
            <p:ph type="title"/>
          </p:nvPr>
        </p:nvSpPr>
        <p:spPr>
          <a:xfrm>
            <a:off x="305500" y="477800"/>
            <a:ext cx="2668200" cy="41829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CA28"/>
              </a:buClr>
              <a:buSzPts val="2400"/>
              <a:buNone/>
              <a:defRPr b="1"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3237900" y="751250"/>
            <a:ext cx="2668200" cy="390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400">
                <a:solidFill>
                  <a:srgbClr val="FFFFFF"/>
                </a:solidFill>
              </a:defRPr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rgbClr val="FFFFFF"/>
                </a:solidFill>
              </a:defRPr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rgbClr val="FFFFFF"/>
                </a:solidFill>
              </a:defRPr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rgbClr val="FFFFFF"/>
                </a:solidFill>
              </a:defRPr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rgbClr val="FFFFFF"/>
                </a:solidFill>
              </a:defRPr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  <a:defRPr sz="1200">
                <a:solidFill>
                  <a:srgbClr val="FFFFFF"/>
                </a:solidFill>
              </a:defRPr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lphaLcPeriod"/>
              <a:defRPr sz="1200">
                <a:solidFill>
                  <a:srgbClr val="FFFFFF"/>
                </a:solidFill>
              </a:defRPr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AutoNum type="romanLcPeriod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6" name="Google Shape;146;p27"/>
          <p:cNvSpPr txBox="1"/>
          <p:nvPr>
            <p:ph idx="2" type="body"/>
          </p:nvPr>
        </p:nvSpPr>
        <p:spPr>
          <a:xfrm>
            <a:off x="6170300" y="751250"/>
            <a:ext cx="2668200" cy="3909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5">
  <p:cSld name="AUTOLAYOUT_52">
    <p:bg>
      <p:bgPr>
        <a:solidFill>
          <a:srgbClr val="FFFFFF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8"/>
          <p:cNvSpPr txBox="1"/>
          <p:nvPr>
            <p:ph type="ctrTitle"/>
          </p:nvPr>
        </p:nvSpPr>
        <p:spPr>
          <a:xfrm>
            <a:off x="3562350" y="1163525"/>
            <a:ext cx="4781700" cy="25074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1" name="Google Shape;151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6">
  <p:cSld name="AUTOLAYOUT_53">
    <p:bg>
      <p:bgPr>
        <a:solidFill>
          <a:srgbClr val="FFFFFF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5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s gratis : escritura, mates, algoritmo, calculadora, pluma ..." id="159" name="Google Shape;159;p30"/>
          <p:cNvPicPr preferRelativeResize="0"/>
          <p:nvPr/>
        </p:nvPicPr>
        <p:blipFill rotWithShape="1">
          <a:blip r:embed="rId3">
            <a:alphaModFix amt="50000"/>
          </a:blip>
          <a:srcRect b="4470" l="0" r="0" t="4479"/>
          <a:stretch/>
        </p:blipFill>
        <p:spPr>
          <a:xfrm>
            <a:off x="0" y="0"/>
            <a:ext cx="9143999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30"/>
          <p:cNvSpPr txBox="1"/>
          <p:nvPr>
            <p:ph type="ctrTitle"/>
          </p:nvPr>
        </p:nvSpPr>
        <p:spPr>
          <a:xfrm>
            <a:off x="1375600" y="939000"/>
            <a:ext cx="6369600" cy="254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Algoritmos</a:t>
            </a:r>
            <a:r>
              <a:rPr lang="pt-BR"/>
              <a:t> e programação</a:t>
            </a:r>
            <a:endParaRPr/>
          </a:p>
        </p:txBody>
      </p:sp>
      <p:sp>
        <p:nvSpPr>
          <p:cNvPr id="161" name="Google Shape;161;p30"/>
          <p:cNvSpPr txBox="1"/>
          <p:nvPr>
            <p:ph idx="1" type="subTitle"/>
          </p:nvPr>
        </p:nvSpPr>
        <p:spPr>
          <a:xfrm>
            <a:off x="1387200" y="3637200"/>
            <a:ext cx="6369600" cy="56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Ramon Lummertz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question7.jpg" id="222" name="Google Shape;222;p39"/>
          <p:cNvPicPr preferRelativeResize="0"/>
          <p:nvPr/>
        </p:nvPicPr>
        <p:blipFill rotWithShape="1">
          <a:blip r:embed="rId3">
            <a:alphaModFix/>
          </a:blip>
          <a:srcRect b="7954" l="0" r="0" t="7954"/>
          <a:stretch/>
        </p:blipFill>
        <p:spPr>
          <a:xfrm>
            <a:off x="0" y="0"/>
            <a:ext cx="9144005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39"/>
          <p:cNvSpPr/>
          <p:nvPr/>
        </p:nvSpPr>
        <p:spPr>
          <a:xfrm>
            <a:off x="0" y="0"/>
            <a:ext cx="2811300" cy="5143500"/>
          </a:xfrm>
          <a:prstGeom prst="rect">
            <a:avLst/>
          </a:prstGeom>
          <a:solidFill>
            <a:srgbClr val="FFFFFF">
              <a:alpha val="8692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9"/>
          <p:cNvSpPr txBox="1"/>
          <p:nvPr>
            <p:ph type="title"/>
          </p:nvPr>
        </p:nvSpPr>
        <p:spPr>
          <a:xfrm>
            <a:off x="232878" y="219975"/>
            <a:ext cx="2336400" cy="91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Impact"/>
                <a:ea typeface="Impact"/>
                <a:cs typeface="Impact"/>
                <a:sym typeface="Impact"/>
              </a:rPr>
              <a:t>Lógica</a:t>
            </a:r>
            <a:endParaRPr sz="3600"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25" name="Google Shape;225;p39"/>
          <p:cNvSpPr txBox="1"/>
          <p:nvPr>
            <p:ph idx="1" type="body"/>
          </p:nvPr>
        </p:nvSpPr>
        <p:spPr>
          <a:xfrm>
            <a:off x="232875" y="1290250"/>
            <a:ext cx="2336400" cy="352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Todos os filhos de João são mais altos do que Maria	Antônio é filho de João.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Então, o que podemos concluir logicamente? 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ding.jpg" id="230" name="Google Shape;230;p40"/>
          <p:cNvPicPr preferRelativeResize="0"/>
          <p:nvPr/>
        </p:nvPicPr>
        <p:blipFill rotWithShape="1">
          <a:blip r:embed="rId3">
            <a:alphaModFix/>
          </a:blip>
          <a:srcRect b="7806" l="0" r="0" t="7798"/>
          <a:stretch/>
        </p:blipFill>
        <p:spPr>
          <a:xfrm>
            <a:off x="0" y="0"/>
            <a:ext cx="9144003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40"/>
          <p:cNvSpPr/>
          <p:nvPr/>
        </p:nvSpPr>
        <p:spPr>
          <a:xfrm>
            <a:off x="3392150" y="2409200"/>
            <a:ext cx="3861300" cy="2734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40"/>
          <p:cNvSpPr txBox="1"/>
          <p:nvPr>
            <p:ph idx="1" type="body"/>
          </p:nvPr>
        </p:nvSpPr>
        <p:spPr>
          <a:xfrm>
            <a:off x="3706450" y="2710350"/>
            <a:ext cx="3232800" cy="21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200"/>
              <a:t>O objetivo fundamental de toda programação é por meio da lógica construir algoritmos. </a:t>
            </a:r>
            <a:endParaRPr sz="22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ree photo: Steps, Stairs, Up, Staircase - Free Image on Pixabay ..." id="237" name="Google Shape;237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500"/>
            <a:ext cx="9144000" cy="6096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41"/>
          <p:cNvSpPr txBox="1"/>
          <p:nvPr>
            <p:ph type="title"/>
          </p:nvPr>
        </p:nvSpPr>
        <p:spPr>
          <a:xfrm>
            <a:off x="305500" y="477800"/>
            <a:ext cx="3893100" cy="4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latin typeface="Righteous"/>
                <a:ea typeface="Righteous"/>
                <a:cs typeface="Righteous"/>
                <a:sym typeface="Righteous"/>
              </a:rPr>
              <a:t>Mas, afinal, o que é um algoritmo? </a:t>
            </a:r>
            <a:endParaRPr b="1"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39" name="Google Shape;239;p41"/>
          <p:cNvSpPr txBox="1"/>
          <p:nvPr>
            <p:ph idx="1" type="body"/>
          </p:nvPr>
        </p:nvSpPr>
        <p:spPr>
          <a:xfrm>
            <a:off x="2919650" y="3317775"/>
            <a:ext cx="3520200" cy="22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“Algoritmo é um conjunto finito de regras, bem definidas, para a solução de um problema em um tempo finito e com um número finito de passos.” 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b="1" lang="pt-BR">
                <a:latin typeface="Montserrat"/>
                <a:ea typeface="Montserrat"/>
                <a:cs typeface="Montserrat"/>
                <a:sym typeface="Montserrat"/>
              </a:rPr>
              <a:t>FORBELLONE, 1999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1600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41"/>
          <p:cNvSpPr txBox="1"/>
          <p:nvPr>
            <p:ph idx="2" type="body"/>
          </p:nvPr>
        </p:nvSpPr>
        <p:spPr>
          <a:xfrm>
            <a:off x="305500" y="1777250"/>
            <a:ext cx="3274200" cy="158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Righteous"/>
                <a:ea typeface="Righteous"/>
                <a:cs typeface="Righteous"/>
                <a:sym typeface="Righteous"/>
              </a:rPr>
              <a:t>Algoritmo é uma sequência de passos que visa atingir um objetivo bem definido! </a:t>
            </a:r>
            <a:endParaRPr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br>
              <a:rPr lang="pt-BR"/>
            </a:br>
            <a:r>
              <a:rPr b="1" lang="pt-BR">
                <a:latin typeface="Gill Sans"/>
                <a:ea typeface="Gill Sans"/>
                <a:cs typeface="Gill Sans"/>
                <a:sym typeface="Gill Sans"/>
              </a:rPr>
              <a:t>FORBELLONE, 1999</a:t>
            </a:r>
            <a:endParaRPr b="1"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160020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01170927761026.jpg" id="245" name="Google Shape;245;p42"/>
          <p:cNvPicPr preferRelativeResize="0"/>
          <p:nvPr/>
        </p:nvPicPr>
        <p:blipFill rotWithShape="1">
          <a:blip r:embed="rId3">
            <a:alphaModFix/>
          </a:blip>
          <a:srcRect b="0" l="5713" r="5713" t="0"/>
          <a:stretch/>
        </p:blipFill>
        <p:spPr>
          <a:xfrm>
            <a:off x="0" y="1315925"/>
            <a:ext cx="3343279" cy="2507479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42"/>
          <p:cNvSpPr txBox="1"/>
          <p:nvPr>
            <p:ph type="ctrTitle"/>
          </p:nvPr>
        </p:nvSpPr>
        <p:spPr>
          <a:xfrm>
            <a:off x="3343275" y="1315925"/>
            <a:ext cx="43587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um </a:t>
            </a:r>
            <a:r>
              <a:rPr lang="pt-BR"/>
              <a:t>algoritmo</a:t>
            </a:r>
            <a:r>
              <a:rPr lang="pt-BR"/>
              <a:t> para a centopeia chegar até o seu destino. 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3"/>
          <p:cNvSpPr txBox="1"/>
          <p:nvPr>
            <p:ph type="ctrTitle"/>
          </p:nvPr>
        </p:nvSpPr>
        <p:spPr>
          <a:xfrm>
            <a:off x="3343275" y="1315925"/>
            <a:ext cx="4358700" cy="15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Faça um algoritmo para a torres de hanoi</a:t>
            </a:r>
            <a:endParaRPr/>
          </a:p>
        </p:txBody>
      </p:sp>
      <p:pic>
        <p:nvPicPr>
          <p:cNvPr id="252" name="Google Shape;25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229" y="642175"/>
            <a:ext cx="2432675" cy="2012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4"/>
          <p:cNvSpPr/>
          <p:nvPr/>
        </p:nvSpPr>
        <p:spPr>
          <a:xfrm>
            <a:off x="0" y="2209450"/>
            <a:ext cx="9200700" cy="2934000"/>
          </a:xfrm>
          <a:prstGeom prst="rect">
            <a:avLst/>
          </a:prstGeom>
          <a:solidFill>
            <a:schemeClr val="accent5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oblems.jpg" id="258" name="Google Shape;258;p44"/>
          <p:cNvPicPr preferRelativeResize="0"/>
          <p:nvPr/>
        </p:nvPicPr>
        <p:blipFill rotWithShape="1">
          <a:blip r:embed="rId3">
            <a:alphaModFix/>
          </a:blip>
          <a:srcRect b="33889" l="0" r="0" t="33892"/>
          <a:stretch/>
        </p:blipFill>
        <p:spPr>
          <a:xfrm>
            <a:off x="0" y="0"/>
            <a:ext cx="9144003" cy="220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44"/>
          <p:cNvSpPr txBox="1"/>
          <p:nvPr>
            <p:ph type="title"/>
          </p:nvPr>
        </p:nvSpPr>
        <p:spPr>
          <a:xfrm>
            <a:off x="311700" y="2540450"/>
            <a:ext cx="2619900" cy="203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pt-BR" sz="2400">
                <a:solidFill>
                  <a:schemeClr val="lt1"/>
                </a:solidFill>
                <a:latin typeface="Righteous"/>
                <a:ea typeface="Righteous"/>
                <a:cs typeface="Righteous"/>
                <a:sym typeface="Righteous"/>
              </a:rPr>
              <a:t>Etapas para desenvolvimento  de programa</a:t>
            </a:r>
            <a:endParaRPr b="0" sz="2400">
              <a:solidFill>
                <a:schemeClr val="lt1"/>
              </a:solidFill>
              <a:latin typeface="Righteous"/>
              <a:ea typeface="Righteous"/>
              <a:cs typeface="Righteous"/>
              <a:sym typeface="Righteou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lt1"/>
              </a:solidFill>
              <a:latin typeface="Righteous"/>
              <a:ea typeface="Righteous"/>
              <a:cs typeface="Righteous"/>
              <a:sym typeface="Righteous"/>
            </a:endParaRPr>
          </a:p>
        </p:txBody>
      </p:sp>
      <p:sp>
        <p:nvSpPr>
          <p:cNvPr id="260" name="Google Shape;260;p44"/>
          <p:cNvSpPr txBox="1"/>
          <p:nvPr>
            <p:ph idx="1" type="body"/>
          </p:nvPr>
        </p:nvSpPr>
        <p:spPr>
          <a:xfrm>
            <a:off x="3224400" y="2751625"/>
            <a:ext cx="1734300" cy="1527900"/>
          </a:xfrm>
          <a:prstGeom prst="rect">
            <a:avLst/>
          </a:prstGeom>
          <a:solidFill>
            <a:srgbClr val="073763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accent6"/>
                </a:solidFill>
              </a:rPr>
              <a:t>Análise - Estudo do problema</a:t>
            </a:r>
            <a:endParaRPr b="1">
              <a:solidFill>
                <a:schemeClr val="accent6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chemeClr val="accent6"/>
                </a:solidFill>
              </a:rPr>
              <a:t>Dados de entrada</a:t>
            </a:r>
            <a:br>
              <a:rPr lang="pt-BR">
                <a:solidFill>
                  <a:schemeClr val="accent6"/>
                </a:solidFill>
              </a:rPr>
            </a:br>
            <a:r>
              <a:rPr lang="pt-BR">
                <a:solidFill>
                  <a:schemeClr val="accent6"/>
                </a:solidFill>
              </a:rPr>
              <a:t>Processamento</a:t>
            </a:r>
            <a:br>
              <a:rPr lang="pt-BR">
                <a:solidFill>
                  <a:schemeClr val="accent6"/>
                </a:solidFill>
              </a:rPr>
            </a:br>
            <a:r>
              <a:rPr lang="pt-BR">
                <a:solidFill>
                  <a:schemeClr val="accent6"/>
                </a:solidFill>
              </a:rPr>
              <a:t>Dados de Saída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61" name="Google Shape;261;p44"/>
          <p:cNvSpPr txBox="1"/>
          <p:nvPr>
            <p:ph idx="2" type="body"/>
          </p:nvPr>
        </p:nvSpPr>
        <p:spPr>
          <a:xfrm>
            <a:off x="5160625" y="2751700"/>
            <a:ext cx="1734300" cy="1527900"/>
          </a:xfrm>
          <a:prstGeom prst="rect">
            <a:avLst/>
          </a:prstGeom>
          <a:solidFill>
            <a:schemeClr val="accent6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Algoritmo</a:t>
            </a:r>
            <a:endParaRPr b="1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/>
              <a:t>Ferramentas para descrever com solucionar o problema</a:t>
            </a:r>
            <a:endParaRPr/>
          </a:p>
        </p:txBody>
      </p:sp>
      <p:sp>
        <p:nvSpPr>
          <p:cNvPr id="262" name="Google Shape;262;p44"/>
          <p:cNvSpPr txBox="1"/>
          <p:nvPr>
            <p:ph idx="3" type="body"/>
          </p:nvPr>
        </p:nvSpPr>
        <p:spPr>
          <a:xfrm>
            <a:off x="7096850" y="2751625"/>
            <a:ext cx="1734300" cy="1560600"/>
          </a:xfrm>
          <a:prstGeom prst="rect">
            <a:avLst/>
          </a:prstGeom>
          <a:solidFill>
            <a:srgbClr val="9FC5E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rgbClr val="000000"/>
                </a:solidFill>
              </a:rPr>
              <a:t>Codificação</a:t>
            </a:r>
            <a:endParaRPr b="1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>
                <a:solidFill>
                  <a:srgbClr val="000000"/>
                </a:solidFill>
              </a:rPr>
              <a:t>Transformar o algoritmo em linguagem de </a:t>
            </a:r>
            <a:r>
              <a:rPr lang="pt-BR">
                <a:solidFill>
                  <a:srgbClr val="000000"/>
                </a:solidFill>
              </a:rPr>
              <a:t>máquina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63" name="Google Shape;263;p44"/>
          <p:cNvSpPr/>
          <p:nvPr/>
        </p:nvSpPr>
        <p:spPr>
          <a:xfrm>
            <a:off x="4921175" y="3386375"/>
            <a:ext cx="239400" cy="272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44"/>
          <p:cNvSpPr/>
          <p:nvPr/>
        </p:nvSpPr>
        <p:spPr>
          <a:xfrm>
            <a:off x="6894925" y="3379225"/>
            <a:ext cx="239400" cy="272700"/>
          </a:xfrm>
          <a:prstGeom prst="stripedRightArrow">
            <a:avLst>
              <a:gd fmla="val 50000" name="adj1"/>
              <a:gd fmla="val 50000" name="adj2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5"/>
          <p:cNvSpPr txBox="1"/>
          <p:nvPr>
            <p:ph type="title"/>
          </p:nvPr>
        </p:nvSpPr>
        <p:spPr>
          <a:xfrm>
            <a:off x="1347900" y="446125"/>
            <a:ext cx="6448200" cy="91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pt-BR"/>
              <a:t>O Ato de programar</a:t>
            </a:r>
            <a:endParaRPr b="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45"/>
          <p:cNvSpPr txBox="1"/>
          <p:nvPr>
            <p:ph idx="1" type="body"/>
          </p:nvPr>
        </p:nvSpPr>
        <p:spPr>
          <a:xfrm>
            <a:off x="1347900" y="187687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Programar não é um ato mecânico, consegue-se através do estudo e principalmente do treino!!!!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p45"/>
          <p:cNvSpPr txBox="1"/>
          <p:nvPr>
            <p:ph idx="2" type="body"/>
          </p:nvPr>
        </p:nvSpPr>
        <p:spPr>
          <a:xfrm>
            <a:off x="4878875" y="1876925"/>
            <a:ext cx="2917200" cy="263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“O Conhecimento da linguagem é necessário, mas não é de todo suficiente. Programação é o simples ato de escrever idéias de outrem: é ter essas idéias, é ser criativo e engenhoso!”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46"/>
          <p:cNvSpPr txBox="1"/>
          <p:nvPr>
            <p:ph type="title"/>
          </p:nvPr>
        </p:nvSpPr>
        <p:spPr>
          <a:xfrm>
            <a:off x="305500" y="477800"/>
            <a:ext cx="2668200" cy="418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solidFill>
                  <a:srgbClr val="FFD966"/>
                </a:solidFill>
              </a:rPr>
              <a:t>Até mesmo as soluções para os problemas cotidianos mais simples podem ser descritas por sequências lógicas de atividades, ou seja, por algoritmos: </a:t>
            </a:r>
            <a:endParaRPr b="0">
              <a:solidFill>
                <a:srgbClr val="FFD966"/>
              </a:solidFill>
            </a:endParaRPr>
          </a:p>
          <a:p>
            <a:pPr indent="1371600" lvl="0" marL="457200" rtl="0" algn="l">
              <a:spcBef>
                <a:spcPts val="0"/>
              </a:spcBef>
              <a:spcAft>
                <a:spcPts val="0"/>
              </a:spcAft>
              <a:buClr>
                <a:srgbClr val="FFD966"/>
              </a:buClr>
              <a:buSzPts val="2400"/>
              <a:buNone/>
            </a:pPr>
            <a:r>
              <a:rPr b="0" lang="pt-BR">
                <a:solidFill>
                  <a:srgbClr val="FFD966"/>
                </a:solidFill>
              </a:rPr>
              <a:t>						</a:t>
            </a:r>
            <a:endParaRPr b="0">
              <a:solidFill>
                <a:srgbClr val="FFD966"/>
              </a:solidFill>
            </a:endParaRPr>
          </a:p>
          <a:p>
            <a:pPr indent="1600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solidFill>
                  <a:srgbClr val="FFD966"/>
                </a:solidFill>
              </a:rPr>
              <a:t>					 				</a:t>
            </a:r>
            <a:endParaRPr b="0">
              <a:solidFill>
                <a:srgbClr val="FFD966"/>
              </a:solidFill>
            </a:endParaRPr>
          </a:p>
          <a:p>
            <a:pPr indent="1600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solidFill>
                  <a:srgbClr val="FFD966"/>
                </a:solidFill>
              </a:rPr>
              <a:t>			</a:t>
            </a:r>
            <a:endParaRPr b="0">
              <a:solidFill>
                <a:srgbClr val="FFD966"/>
              </a:solidFill>
            </a:endParaRPr>
          </a:p>
          <a:p>
            <a:pPr indent="1600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>
                <a:solidFill>
                  <a:srgbClr val="FFD966"/>
                </a:solidFill>
              </a:rPr>
              <a:t>		</a:t>
            </a:r>
            <a:endParaRPr b="0">
              <a:solidFill>
                <a:srgbClr val="FFD9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D966"/>
              </a:solidFill>
            </a:endParaRPr>
          </a:p>
        </p:txBody>
      </p:sp>
      <p:sp>
        <p:nvSpPr>
          <p:cNvPr id="277" name="Google Shape;277;p46"/>
          <p:cNvSpPr txBox="1"/>
          <p:nvPr>
            <p:ph idx="1" type="body"/>
          </p:nvPr>
        </p:nvSpPr>
        <p:spPr>
          <a:xfrm>
            <a:off x="3237900" y="751250"/>
            <a:ext cx="2668200" cy="3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Problema: Trocar uma lâmpada. Sequência de Passos para Solução: </a:t>
            </a: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			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160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ontserrat"/>
              <a:buAutoNum type="arabicPeriod"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Pegue uma escada;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ontserrat"/>
              <a:buAutoNum type="arabicPeriod"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Posicione a escada embaixo da lâmpada;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ontserrat"/>
              <a:buAutoNum type="arabicPeriod"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Pegue uma lâmpada nova;		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ontserrat"/>
              <a:buAutoNum type="arabicPeriod"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Suba na escada;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ontserrat"/>
              <a:buAutoNum type="arabicPeriod"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Retire a lâmpada velha;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Font typeface="Montserrat"/>
              <a:buAutoNum type="arabicPeriod"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Coloque a lâmpada nova. 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			 		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		</a:t>
            </a:r>
            <a:endParaRPr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46"/>
          <p:cNvSpPr txBox="1"/>
          <p:nvPr>
            <p:ph idx="2" type="body"/>
          </p:nvPr>
        </p:nvSpPr>
        <p:spPr>
          <a:xfrm>
            <a:off x="6170300" y="751250"/>
            <a:ext cx="2668200" cy="3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lt1"/>
                </a:solidFill>
              </a:rPr>
              <a:t>Problema: Trocar uma lâmpada. Outra solução:</a:t>
            </a:r>
            <a:br>
              <a:rPr lang="pt-BR">
                <a:solidFill>
                  <a:schemeClr val="lt1"/>
                </a:solidFill>
              </a:rPr>
            </a:br>
            <a:br>
              <a:rPr lang="pt-BR">
                <a:solidFill>
                  <a:schemeClr val="lt1"/>
                </a:solidFill>
              </a:rPr>
            </a:b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1. Pegue uma lâmpada nova;</a:t>
            </a: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2. Pegue uma escada;</a:t>
            </a: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3. Posicione a escada embaixo da lâmpada;</a:t>
            </a: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4. Suba na escada;</a:t>
            </a: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5. Retire a lâmpada velha;</a:t>
            </a:r>
            <a:br>
              <a:rPr lang="pt-BR">
                <a:latin typeface="Montserrat"/>
                <a:ea typeface="Montserrat"/>
                <a:cs typeface="Montserrat"/>
                <a:sym typeface="Montserrat"/>
              </a:rPr>
            </a:br>
            <a:r>
              <a:rPr lang="pt-BR">
                <a:latin typeface="Montserrat"/>
                <a:ea typeface="Montserrat"/>
                <a:cs typeface="Montserrat"/>
                <a:sym typeface="Montserrat"/>
              </a:rPr>
              <a:t>6. Coloque a lâmpada nova.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7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7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jonathan-simcoe-88013.jpg" id="283" name="Google Shape;283;p47"/>
          <p:cNvPicPr preferRelativeResize="0"/>
          <p:nvPr/>
        </p:nvPicPr>
        <p:blipFill rotWithShape="1">
          <a:blip r:embed="rId3">
            <a:alphaModFix/>
          </a:blip>
          <a:srcRect b="21858" l="0" r="0" t="21863"/>
          <a:stretch/>
        </p:blipFill>
        <p:spPr>
          <a:xfrm>
            <a:off x="0" y="0"/>
            <a:ext cx="9144003" cy="51435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omputador portátil da Apple Foto stock gratuita - Public Domain ..." id="166" name="Google Shape;166;p31"/>
          <p:cNvPicPr preferRelativeResize="0"/>
          <p:nvPr/>
        </p:nvPicPr>
        <p:blipFill rotWithShape="1">
          <a:blip r:embed="rId3">
            <a:alphaModFix/>
          </a:blip>
          <a:srcRect b="7912" l="0" r="0" t="7912"/>
          <a:stretch/>
        </p:blipFill>
        <p:spPr>
          <a:xfrm>
            <a:off x="1" y="0"/>
            <a:ext cx="9144000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31"/>
          <p:cNvSpPr/>
          <p:nvPr/>
        </p:nvSpPr>
        <p:spPr>
          <a:xfrm>
            <a:off x="0" y="2574400"/>
            <a:ext cx="4568400" cy="1714500"/>
          </a:xfrm>
          <a:prstGeom prst="rect">
            <a:avLst/>
          </a:prstGeom>
          <a:solidFill>
            <a:srgbClr val="FFFFFF">
              <a:alpha val="854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31"/>
          <p:cNvSpPr txBox="1"/>
          <p:nvPr>
            <p:ph type="title"/>
          </p:nvPr>
        </p:nvSpPr>
        <p:spPr>
          <a:xfrm>
            <a:off x="351600" y="2736850"/>
            <a:ext cx="3997500" cy="138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Play"/>
                <a:ea typeface="Play"/>
                <a:cs typeface="Play"/>
                <a:sym typeface="Play"/>
              </a:rPr>
              <a:t>Computadores</a:t>
            </a:r>
            <a:endParaRPr sz="3600">
              <a:latin typeface="Play"/>
              <a:ea typeface="Play"/>
              <a:cs typeface="Play"/>
              <a:sym typeface="Pl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gratis: Código, Html, Digital, Codificação - Imagem gratis no ..." id="173" name="Google Shape;173;p32"/>
          <p:cNvPicPr preferRelativeResize="0"/>
          <p:nvPr/>
        </p:nvPicPr>
        <p:blipFill rotWithShape="1">
          <a:blip r:embed="rId3">
            <a:alphaModFix/>
          </a:blip>
          <a:srcRect b="0" l="89" r="99" t="0"/>
          <a:stretch/>
        </p:blipFill>
        <p:spPr>
          <a:xfrm>
            <a:off x="0" y="0"/>
            <a:ext cx="9144000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2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2"/>
          <p:cNvSpPr txBox="1"/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latin typeface="Alfa Slab One"/>
                <a:ea typeface="Alfa Slab One"/>
                <a:cs typeface="Alfa Slab One"/>
                <a:sym typeface="Alfa Slab One"/>
              </a:rPr>
              <a:t>Programas</a:t>
            </a:r>
            <a:endParaRPr sz="3600"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sp>
        <p:nvSpPr>
          <p:cNvPr id="176" name="Google Shape;176;p32"/>
          <p:cNvSpPr txBox="1"/>
          <p:nvPr>
            <p:ph idx="1" type="body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Lato"/>
                <a:ea typeface="Lato"/>
                <a:cs typeface="Lato"/>
                <a:sym typeface="Lato"/>
              </a:rPr>
              <a:t>Quando uma pessoa cria um aplicativo de celular ou um jogo, por exemplo, ela precisa programar.</a:t>
            </a:r>
            <a:endParaRPr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NY DSC" id="181" name="Google Shape;181;p33"/>
          <p:cNvPicPr preferRelativeResize="0"/>
          <p:nvPr/>
        </p:nvPicPr>
        <p:blipFill rotWithShape="1">
          <a:blip r:embed="rId3">
            <a:alphaModFix/>
          </a:blip>
          <a:srcRect b="0" l="20353" r="20359" t="0"/>
          <a:stretch/>
        </p:blipFill>
        <p:spPr>
          <a:xfrm>
            <a:off x="0" y="0"/>
            <a:ext cx="457200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3"/>
          <p:cNvSpPr txBox="1"/>
          <p:nvPr>
            <p:ph type="title"/>
          </p:nvPr>
        </p:nvSpPr>
        <p:spPr>
          <a:xfrm>
            <a:off x="4852825" y="233150"/>
            <a:ext cx="4016400" cy="118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Mas o que é programar?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83" name="Google Shape;183;p33"/>
          <p:cNvSpPr txBox="1"/>
          <p:nvPr>
            <p:ph idx="1" type="body"/>
          </p:nvPr>
        </p:nvSpPr>
        <p:spPr>
          <a:xfrm>
            <a:off x="4852900" y="1672727"/>
            <a:ext cx="4016400" cy="299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Programar é escrever nas linguagens das máquinas, máquinas conseguem realizar instruções dadas a ele.</a:t>
            </a:r>
            <a:endParaRPr/>
          </a:p>
          <a:p>
            <a:pPr indent="0" lvl="0" marL="0" marR="25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Programação nada mais é do que você definir uma sequência de instruções para executar determinada tarefa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ONY DSC" id="188" name="Google Shape;188;p34"/>
          <p:cNvPicPr preferRelativeResize="0"/>
          <p:nvPr/>
        </p:nvPicPr>
        <p:blipFill rotWithShape="1">
          <a:blip r:embed="rId3">
            <a:alphaModFix/>
          </a:blip>
          <a:srcRect b="0" l="24910" r="24905" t="0"/>
          <a:stretch/>
        </p:blipFill>
        <p:spPr>
          <a:xfrm>
            <a:off x="5442850" y="308100"/>
            <a:ext cx="3401999" cy="4521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p34"/>
          <p:cNvSpPr txBox="1"/>
          <p:nvPr>
            <p:ph type="title"/>
          </p:nvPr>
        </p:nvSpPr>
        <p:spPr>
          <a:xfrm>
            <a:off x="291875" y="406900"/>
            <a:ext cx="4813500" cy="138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Impact"/>
                <a:ea typeface="Impact"/>
                <a:cs typeface="Impact"/>
                <a:sym typeface="Impact"/>
              </a:rPr>
              <a:t>Mas o que é programar?</a:t>
            </a:r>
            <a:endParaRPr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190" name="Google Shape;190;p34"/>
          <p:cNvSpPr txBox="1"/>
          <p:nvPr>
            <p:ph idx="1" type="body"/>
          </p:nvPr>
        </p:nvSpPr>
        <p:spPr>
          <a:xfrm>
            <a:off x="291975" y="1854951"/>
            <a:ext cx="4813500" cy="257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25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Programação é um jeito de você falar com seu computador, é como fosse um idioma que vocês dois compartilham e por esse idioma você consegue dar instruções, ensinar coisas para seu computador poder fazer</a:t>
            </a:r>
            <a:endParaRPr sz="1800"/>
          </a:p>
          <a:p>
            <a:pPr indent="0" lvl="0" marL="0" marR="25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/>
              <a:t>Programação é você executar sequências lógicas para você atingir algum objetivo que você deseja.</a:t>
            </a:r>
            <a:endParaRPr sz="1800"/>
          </a:p>
          <a:p>
            <a:pPr indent="0" lvl="0" marL="0" marR="25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gratis: Cubo Mágico, Paciencia, Complicado - Imagen gratis en ..." id="195" name="Google Shape;195;p35"/>
          <p:cNvPicPr preferRelativeResize="0"/>
          <p:nvPr/>
        </p:nvPicPr>
        <p:blipFill rotWithShape="1">
          <a:blip r:embed="rId3">
            <a:alphaModFix amt="50000"/>
          </a:blip>
          <a:srcRect b="0" l="4078" r="4069" t="0"/>
          <a:stretch/>
        </p:blipFill>
        <p:spPr>
          <a:xfrm>
            <a:off x="0" y="0"/>
            <a:ext cx="9144005" cy="5143496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5"/>
          <p:cNvSpPr txBox="1"/>
          <p:nvPr>
            <p:ph type="ctrTitle"/>
          </p:nvPr>
        </p:nvSpPr>
        <p:spPr>
          <a:xfrm>
            <a:off x="0" y="0"/>
            <a:ext cx="5445900" cy="264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0">
                <a:latin typeface="Impact"/>
                <a:ea typeface="Impact"/>
                <a:cs typeface="Impact"/>
                <a:sym typeface="Impact"/>
              </a:rPr>
              <a:t>Lógica</a:t>
            </a:r>
            <a:endParaRPr sz="6000"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s gratis : pensando, patrón, memoria, juguete, rompecabezas ..." id="201" name="Google Shape;201;p36"/>
          <p:cNvPicPr preferRelativeResize="0"/>
          <p:nvPr/>
        </p:nvPicPr>
        <p:blipFill rotWithShape="1">
          <a:blip r:embed="rId3">
            <a:alphaModFix/>
          </a:blip>
          <a:srcRect b="0" l="18932" r="18932" t="0"/>
          <a:stretch/>
        </p:blipFill>
        <p:spPr>
          <a:xfrm>
            <a:off x="0" y="0"/>
            <a:ext cx="4280450" cy="5143498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6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200">
                <a:solidFill>
                  <a:srgbClr val="000000"/>
                </a:solidFill>
                <a:latin typeface="Impact"/>
                <a:ea typeface="Impact"/>
                <a:cs typeface="Impact"/>
                <a:sym typeface="Impact"/>
              </a:rPr>
              <a:t>Lógica</a:t>
            </a:r>
            <a:endParaRPr sz="7200">
              <a:solidFill>
                <a:srgbClr val="000000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203" name="Google Shape;203;p36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Ciência que estuda as leis do raciocínio. 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Encadeamento/ordem de idéias.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Correção/validação do pensamento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rPr>
              <a:t>Arte de bem pensar.</a:t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236220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236220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gratis: Estante De Livros, Biblioteca - Imagem gratis no ..." id="208" name="Google Shape;208;p37"/>
          <p:cNvPicPr preferRelativeResize="0"/>
          <p:nvPr/>
        </p:nvPicPr>
        <p:blipFill rotWithShape="1">
          <a:blip r:embed="rId3">
            <a:alphaModFix/>
          </a:blip>
          <a:srcRect b="0" l="32243" r="32246" t="0"/>
          <a:stretch/>
        </p:blipFill>
        <p:spPr>
          <a:xfrm>
            <a:off x="282600" y="282600"/>
            <a:ext cx="2457874" cy="4578301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7"/>
          <p:cNvSpPr txBox="1"/>
          <p:nvPr>
            <p:ph type="title"/>
          </p:nvPr>
        </p:nvSpPr>
        <p:spPr>
          <a:xfrm>
            <a:off x="3181650" y="1200650"/>
            <a:ext cx="4857900" cy="138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Por exemplo: </a:t>
            </a:r>
            <a:r>
              <a:rPr lang="pt-BR"/>
              <a:t>Pegar um Livro num armário fechado.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37"/>
          <p:cNvSpPr txBox="1"/>
          <p:nvPr>
            <p:ph idx="1" type="body"/>
          </p:nvPr>
        </p:nvSpPr>
        <p:spPr>
          <a:xfrm>
            <a:off x="3144300" y="2595300"/>
            <a:ext cx="5297700" cy="10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pt-BR"/>
              <a:t>Sei que o livro está no armário.</a:t>
            </a:r>
            <a:br>
              <a:rPr lang="pt-BR"/>
            </a:br>
            <a:r>
              <a:rPr lang="pt-BR"/>
              <a:t>Sei que o armário está fechado.</a:t>
            </a:r>
            <a:br>
              <a:rPr lang="pt-BR"/>
            </a:br>
            <a:r>
              <a:rPr lang="pt-BR"/>
              <a:t>Logo, concluo que tenho de abrir o armário para pegar o livro. 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oto gratis: Gerações, Pai E Filhos, Homem - Imagem gratis no ..." id="215" name="Google Shape;215;p38"/>
          <p:cNvPicPr preferRelativeResize="0"/>
          <p:nvPr/>
        </p:nvPicPr>
        <p:blipFill rotWithShape="1">
          <a:blip r:embed="rId3">
            <a:alphaModFix/>
          </a:blip>
          <a:srcRect b="0" l="8277" r="8277" t="0"/>
          <a:stretch/>
        </p:blipFill>
        <p:spPr>
          <a:xfrm>
            <a:off x="2705775" y="-9"/>
            <a:ext cx="6438226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8"/>
          <p:cNvSpPr txBox="1"/>
          <p:nvPr>
            <p:ph type="title"/>
          </p:nvPr>
        </p:nvSpPr>
        <p:spPr>
          <a:xfrm>
            <a:off x="304800" y="710000"/>
            <a:ext cx="2089800" cy="75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pt-BR"/>
              <a:t>Por exemplo:  deduções lógicas</a:t>
            </a:r>
            <a:endParaRPr/>
          </a:p>
        </p:txBody>
      </p:sp>
      <p:sp>
        <p:nvSpPr>
          <p:cNvPr id="217" name="Google Shape;217;p38"/>
          <p:cNvSpPr txBox="1"/>
          <p:nvPr>
            <p:ph idx="1" type="body"/>
          </p:nvPr>
        </p:nvSpPr>
        <p:spPr>
          <a:xfrm>
            <a:off x="304800" y="1554150"/>
            <a:ext cx="2089800" cy="3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Sei que sou mais velho que João.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Sei que João é mais velho que José.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Então, concluo que eu sou mais velho que José.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